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6"/>
  </p:notesMasterIdLst>
  <p:sldIdLst>
    <p:sldId id="355" r:id="rId2"/>
    <p:sldId id="325" r:id="rId3"/>
    <p:sldId id="332" r:id="rId4"/>
    <p:sldId id="326" r:id="rId5"/>
    <p:sldId id="259" r:id="rId6"/>
    <p:sldId id="331" r:id="rId7"/>
    <p:sldId id="350" r:id="rId8"/>
    <p:sldId id="260" r:id="rId9"/>
    <p:sldId id="261" r:id="rId10"/>
    <p:sldId id="262" r:id="rId11"/>
    <p:sldId id="263" r:id="rId12"/>
    <p:sldId id="264" r:id="rId13"/>
    <p:sldId id="356" r:id="rId14"/>
    <p:sldId id="334" r:id="rId15"/>
    <p:sldId id="335" r:id="rId16"/>
    <p:sldId id="377" r:id="rId17"/>
    <p:sldId id="378" r:id="rId18"/>
    <p:sldId id="379" r:id="rId19"/>
    <p:sldId id="380" r:id="rId20"/>
    <p:sldId id="381" r:id="rId21"/>
    <p:sldId id="383" r:id="rId22"/>
    <p:sldId id="382" r:id="rId23"/>
    <p:sldId id="384" r:id="rId24"/>
    <p:sldId id="385" r:id="rId25"/>
    <p:sldId id="357" r:id="rId26"/>
    <p:sldId id="359" r:id="rId27"/>
    <p:sldId id="358" r:id="rId28"/>
    <p:sldId id="360" r:id="rId29"/>
    <p:sldId id="361" r:id="rId30"/>
    <p:sldId id="362" r:id="rId31"/>
    <p:sldId id="363" r:id="rId32"/>
    <p:sldId id="365" r:id="rId33"/>
    <p:sldId id="366" r:id="rId34"/>
    <p:sldId id="367" r:id="rId35"/>
  </p:sldIdLst>
  <p:sldSz cx="12190413" cy="6859588"/>
  <p:notesSz cx="6858000" cy="9144000"/>
  <p:embeddedFontLst>
    <p:embeddedFont>
      <p:font typeface="Segoe UI Black" panose="020B0A02040204020203" pitchFamily="34" charset="0"/>
      <p:bold r:id="rId37"/>
      <p:boldItalic r:id="rId38"/>
    </p:embeddedFont>
    <p:embeddedFont>
      <p:font typeface="Wingdings 2" panose="05020102010507070707" pitchFamily="18" charset="2"/>
      <p:regular r:id="rId39"/>
    </p:embeddedFont>
    <p:embeddedFont>
      <p:font typeface="微軟正黑體" panose="020B0604030504040204" pitchFamily="34" charset="-12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hotKAkCnNA6c/cEyNhbM2ayeVQ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1" autoAdjust="0"/>
  </p:normalViewPr>
  <p:slideViewPr>
    <p:cSldViewPr snapToGrid="0">
      <p:cViewPr>
        <p:scale>
          <a:sx n="66" d="100"/>
          <a:sy n="66" d="100"/>
        </p:scale>
        <p:origin x="-876" y="-12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B03B1-6142-49E9-BA74-00F0531B32A3}" type="doc">
      <dgm:prSet loTypeId="urn:microsoft.com/office/officeart/2005/8/layout/matrix1" loCatId="matrix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8B88D82A-F9B5-454F-A4F6-EBFB444BCC3E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EDCAE0D-E11F-4477-93DD-29E0BB6F3E18}" type="parTrans" cxnId="{9AB23F00-0533-49B3-9FE1-AA299E54FAD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5D5D33-348D-4EC5-8F8D-1D339FA47342}" type="sibTrans" cxnId="{9AB23F00-0533-49B3-9FE1-AA299E54FADE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8AE9EFC-DBD0-4ED5-8161-E54E52A7F5C1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分類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305801-6023-43EE-A2C8-4B5941173F9D}" type="parTrans" cxnId="{ECA28C63-B131-4AB0-9525-E5AB2BB884F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F6237F4-085C-496C-8A01-7AB05634E92A}" type="sibTrans" cxnId="{ECA28C63-B131-4AB0-9525-E5AB2BB884FC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E44F28B-3943-41FF-A9DC-B6B9EF18F61B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目標偵測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008017-7974-42C9-9B1A-DBC17B100409}" type="parTrans" cxnId="{48EB6D50-74AE-4EE0-872D-10A8BBA36F6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8F6E33C-1291-4915-B022-826619E28744}" type="sibTrans" cxnId="{48EB6D50-74AE-4EE0-872D-10A8BBA36F6D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B8F487-62CA-4450-867C-5D4D122F52DB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68EABF-9A5D-471D-828D-06231853B09E}" type="parTrans" cxnId="{7C9FB789-D328-4962-848D-5D344A1DB04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02BD2F-F5D0-422A-BD31-E298553E9ABD}" type="sibTrans" cxnId="{7C9FB789-D328-4962-848D-5D344A1DB04A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70FAE4-5834-40C8-A8ED-0080F3DDB79C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風格轉換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57DEED-2088-4026-B89E-4EE05EB7BCB1}" type="parTrans" cxnId="{4B1B0C48-1C27-4BFC-BFA9-C9B0DDD82E0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4AB7AC-7983-4FBA-B572-E276F56DF75B}" type="sibTrans" cxnId="{4B1B0C48-1C27-4BFC-BFA9-C9B0DDD82E0F}">
      <dgm:prSet/>
      <dgm:spPr/>
      <dgm:t>
        <a:bodyPr/>
        <a:lstStyle/>
        <a:p>
          <a:endParaRPr lang="zh-TW" altLang="en-US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B3E316-D22D-445C-A37F-C489D309608B}" type="pres">
      <dgm:prSet presAssocID="{B70B03B1-6142-49E9-BA74-00F0531B32A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FF79391-C012-4201-9889-7940DB3AE5D8}" type="pres">
      <dgm:prSet presAssocID="{B70B03B1-6142-49E9-BA74-00F0531B32A3}" presName="matrix" presStyleCnt="0"/>
      <dgm:spPr/>
      <dgm:t>
        <a:bodyPr/>
        <a:lstStyle/>
        <a:p>
          <a:endParaRPr lang="zh-TW" altLang="en-US"/>
        </a:p>
      </dgm:t>
    </dgm:pt>
    <dgm:pt modelId="{A9128D8D-FDC4-4744-9A8F-F75CD572B445}" type="pres">
      <dgm:prSet presAssocID="{B70B03B1-6142-49E9-BA74-00F0531B32A3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EFDF9BB3-28A2-47D5-B874-78C060458ECD}" type="pres">
      <dgm:prSet presAssocID="{B70B03B1-6142-49E9-BA74-00F0531B32A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E8057F-8619-4D55-A108-940747ADB420}" type="pres">
      <dgm:prSet presAssocID="{B70B03B1-6142-49E9-BA74-00F0531B32A3}" presName="tile2" presStyleLbl="node1" presStyleIdx="1" presStyleCnt="4"/>
      <dgm:spPr/>
      <dgm:t>
        <a:bodyPr/>
        <a:lstStyle/>
        <a:p>
          <a:endParaRPr lang="zh-TW" altLang="en-US"/>
        </a:p>
      </dgm:t>
    </dgm:pt>
    <dgm:pt modelId="{F926B703-A018-47EC-BC63-4D61B2922892}" type="pres">
      <dgm:prSet presAssocID="{B70B03B1-6142-49E9-BA74-00F0531B32A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0ACC94-F81D-4C1B-BF39-74403CFF64E7}" type="pres">
      <dgm:prSet presAssocID="{B70B03B1-6142-49E9-BA74-00F0531B32A3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E3FA83B0-E3FA-4323-B32B-E7E8559131A6}" type="pres">
      <dgm:prSet presAssocID="{B70B03B1-6142-49E9-BA74-00F0531B32A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458AC6-02C7-48B1-946D-723C95D22F19}" type="pres">
      <dgm:prSet presAssocID="{B70B03B1-6142-49E9-BA74-00F0531B32A3}" presName="tile4" presStyleLbl="node1" presStyleIdx="3" presStyleCnt="4" custLinFactNeighborX="15050" custLinFactNeighborY="12240"/>
      <dgm:spPr/>
      <dgm:t>
        <a:bodyPr/>
        <a:lstStyle/>
        <a:p>
          <a:endParaRPr lang="zh-TW" altLang="en-US"/>
        </a:p>
      </dgm:t>
    </dgm:pt>
    <dgm:pt modelId="{E75B53B1-2342-4BAD-9974-26CAE132C5AD}" type="pres">
      <dgm:prSet presAssocID="{B70B03B1-6142-49E9-BA74-00F0531B32A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D8DF565-359A-4624-B464-6A7A186DBE64}" type="pres">
      <dgm:prSet presAssocID="{B70B03B1-6142-49E9-BA74-00F0531B32A3}" presName="centerTile" presStyleLbl="fgShp" presStyleIdx="0" presStyleCnt="1" custScaleX="161424" custScaleY="156354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04C276F-D995-47C4-B39F-B1A0F41C0D16}" type="presOf" srcId="{FCB8F487-62CA-4450-867C-5D4D122F52DB}" destId="{F20ACC94-F81D-4C1B-BF39-74403CFF64E7}" srcOrd="0" destOrd="0" presId="urn:microsoft.com/office/officeart/2005/8/layout/matrix1"/>
    <dgm:cxn modelId="{CC6BB18C-310E-49D3-89D5-38F19540152A}" type="presOf" srcId="{B70B03B1-6142-49E9-BA74-00F0531B32A3}" destId="{FCB3E316-D22D-445C-A37F-C489D309608B}" srcOrd="0" destOrd="0" presId="urn:microsoft.com/office/officeart/2005/8/layout/matrix1"/>
    <dgm:cxn modelId="{53705E15-4BD0-4DC1-B355-1C3823776E92}" type="presOf" srcId="{FCB8F487-62CA-4450-867C-5D4D122F52DB}" destId="{E3FA83B0-E3FA-4323-B32B-E7E8559131A6}" srcOrd="1" destOrd="0" presId="urn:microsoft.com/office/officeart/2005/8/layout/matrix1"/>
    <dgm:cxn modelId="{E3EE57E5-33C9-4933-B1CC-A7A1313A7DFF}" type="presOf" srcId="{48AE9EFC-DBD0-4ED5-8161-E54E52A7F5C1}" destId="{EFDF9BB3-28A2-47D5-B874-78C060458ECD}" srcOrd="1" destOrd="0" presId="urn:microsoft.com/office/officeart/2005/8/layout/matrix1"/>
    <dgm:cxn modelId="{48EB6D50-74AE-4EE0-872D-10A8BBA36F6D}" srcId="{8B88D82A-F9B5-454F-A4F6-EBFB444BCC3E}" destId="{2E44F28B-3943-41FF-A9DC-B6B9EF18F61B}" srcOrd="1" destOrd="0" parTransId="{E3008017-7974-42C9-9B1A-DBC17B100409}" sibTransId="{58F6E33C-1291-4915-B022-826619E28744}"/>
    <dgm:cxn modelId="{7C9FB789-D328-4962-848D-5D344A1DB04A}" srcId="{8B88D82A-F9B5-454F-A4F6-EBFB444BCC3E}" destId="{FCB8F487-62CA-4450-867C-5D4D122F52DB}" srcOrd="2" destOrd="0" parTransId="{8068EABF-9A5D-471D-828D-06231853B09E}" sibTransId="{D402BD2F-F5D0-422A-BD31-E298553E9ABD}"/>
    <dgm:cxn modelId="{4B1B0C48-1C27-4BFC-BFA9-C9B0DDD82E0F}" srcId="{8B88D82A-F9B5-454F-A4F6-EBFB444BCC3E}" destId="{4170FAE4-5834-40C8-A8ED-0080F3DDB79C}" srcOrd="3" destOrd="0" parTransId="{7757DEED-2088-4026-B89E-4EE05EB7BCB1}" sibTransId="{C64AB7AC-7983-4FBA-B572-E276F56DF75B}"/>
    <dgm:cxn modelId="{16752D56-44D8-4FFB-B07E-093B164B702D}" type="presOf" srcId="{4170FAE4-5834-40C8-A8ED-0080F3DDB79C}" destId="{E75B53B1-2342-4BAD-9974-26CAE132C5AD}" srcOrd="1" destOrd="0" presId="urn:microsoft.com/office/officeart/2005/8/layout/matrix1"/>
    <dgm:cxn modelId="{9F93AFF7-FD1A-43D1-8277-F97313E5EA80}" type="presOf" srcId="{48AE9EFC-DBD0-4ED5-8161-E54E52A7F5C1}" destId="{A9128D8D-FDC4-4744-9A8F-F75CD572B445}" srcOrd="0" destOrd="0" presId="urn:microsoft.com/office/officeart/2005/8/layout/matrix1"/>
    <dgm:cxn modelId="{ABB1B6ED-B66D-47DF-B822-38E0F9583271}" type="presOf" srcId="{2E44F28B-3943-41FF-A9DC-B6B9EF18F61B}" destId="{FAE8057F-8619-4D55-A108-940747ADB420}" srcOrd="0" destOrd="0" presId="urn:microsoft.com/office/officeart/2005/8/layout/matrix1"/>
    <dgm:cxn modelId="{C0BB8866-3D9A-44C7-B2E2-CD84E0415C21}" type="presOf" srcId="{2E44F28B-3943-41FF-A9DC-B6B9EF18F61B}" destId="{F926B703-A018-47EC-BC63-4D61B2922892}" srcOrd="1" destOrd="0" presId="urn:microsoft.com/office/officeart/2005/8/layout/matrix1"/>
    <dgm:cxn modelId="{79B354C1-9CF5-47C2-9881-C8B71318EA89}" type="presOf" srcId="{8B88D82A-F9B5-454F-A4F6-EBFB444BCC3E}" destId="{CD8DF565-359A-4624-B464-6A7A186DBE64}" srcOrd="0" destOrd="0" presId="urn:microsoft.com/office/officeart/2005/8/layout/matrix1"/>
    <dgm:cxn modelId="{0EFB7C4E-F29A-4DCB-A3D9-4524AD7204B2}" type="presOf" srcId="{4170FAE4-5834-40C8-A8ED-0080F3DDB79C}" destId="{C2458AC6-02C7-48B1-946D-723C95D22F19}" srcOrd="0" destOrd="0" presId="urn:microsoft.com/office/officeart/2005/8/layout/matrix1"/>
    <dgm:cxn modelId="{ECA28C63-B131-4AB0-9525-E5AB2BB884FC}" srcId="{8B88D82A-F9B5-454F-A4F6-EBFB444BCC3E}" destId="{48AE9EFC-DBD0-4ED5-8161-E54E52A7F5C1}" srcOrd="0" destOrd="0" parTransId="{4A305801-6023-43EE-A2C8-4B5941173F9D}" sibTransId="{9F6237F4-085C-496C-8A01-7AB05634E92A}"/>
    <dgm:cxn modelId="{9AB23F00-0533-49B3-9FE1-AA299E54FADE}" srcId="{B70B03B1-6142-49E9-BA74-00F0531B32A3}" destId="{8B88D82A-F9B5-454F-A4F6-EBFB444BCC3E}" srcOrd="0" destOrd="0" parTransId="{6EDCAE0D-E11F-4477-93DD-29E0BB6F3E18}" sibTransId="{855D5D33-348D-4EC5-8F8D-1D339FA47342}"/>
    <dgm:cxn modelId="{78564EFE-B196-481B-B9F4-D3AD9125BF1D}" type="presParOf" srcId="{FCB3E316-D22D-445C-A37F-C489D309608B}" destId="{2FF79391-C012-4201-9889-7940DB3AE5D8}" srcOrd="0" destOrd="0" presId="urn:microsoft.com/office/officeart/2005/8/layout/matrix1"/>
    <dgm:cxn modelId="{69816511-92E7-4C51-8C56-551B88BC241B}" type="presParOf" srcId="{2FF79391-C012-4201-9889-7940DB3AE5D8}" destId="{A9128D8D-FDC4-4744-9A8F-F75CD572B445}" srcOrd="0" destOrd="0" presId="urn:microsoft.com/office/officeart/2005/8/layout/matrix1"/>
    <dgm:cxn modelId="{539F472F-52BE-4796-94CB-A069E5D8CA47}" type="presParOf" srcId="{2FF79391-C012-4201-9889-7940DB3AE5D8}" destId="{EFDF9BB3-28A2-47D5-B874-78C060458ECD}" srcOrd="1" destOrd="0" presId="urn:microsoft.com/office/officeart/2005/8/layout/matrix1"/>
    <dgm:cxn modelId="{D12DF58E-B19F-428A-8C96-19540B569EE3}" type="presParOf" srcId="{2FF79391-C012-4201-9889-7940DB3AE5D8}" destId="{FAE8057F-8619-4D55-A108-940747ADB420}" srcOrd="2" destOrd="0" presId="urn:microsoft.com/office/officeart/2005/8/layout/matrix1"/>
    <dgm:cxn modelId="{2BE98521-6777-485F-9001-31A8EED14070}" type="presParOf" srcId="{2FF79391-C012-4201-9889-7940DB3AE5D8}" destId="{F926B703-A018-47EC-BC63-4D61B2922892}" srcOrd="3" destOrd="0" presId="urn:microsoft.com/office/officeart/2005/8/layout/matrix1"/>
    <dgm:cxn modelId="{E62A26E4-3B65-4870-B00A-4794C004F0AC}" type="presParOf" srcId="{2FF79391-C012-4201-9889-7940DB3AE5D8}" destId="{F20ACC94-F81D-4C1B-BF39-74403CFF64E7}" srcOrd="4" destOrd="0" presId="urn:microsoft.com/office/officeart/2005/8/layout/matrix1"/>
    <dgm:cxn modelId="{A1CE5C9A-BD44-4790-B7A2-A8E2124EFF25}" type="presParOf" srcId="{2FF79391-C012-4201-9889-7940DB3AE5D8}" destId="{E3FA83B0-E3FA-4323-B32B-E7E8559131A6}" srcOrd="5" destOrd="0" presId="urn:microsoft.com/office/officeart/2005/8/layout/matrix1"/>
    <dgm:cxn modelId="{F31ACDCD-2049-4023-BFC9-81DC09F6BC95}" type="presParOf" srcId="{2FF79391-C012-4201-9889-7940DB3AE5D8}" destId="{C2458AC6-02C7-48B1-946D-723C95D22F19}" srcOrd="6" destOrd="0" presId="urn:microsoft.com/office/officeart/2005/8/layout/matrix1"/>
    <dgm:cxn modelId="{CA037DE7-EC4D-44A8-A8CB-5EEA7BC26F8F}" type="presParOf" srcId="{2FF79391-C012-4201-9889-7940DB3AE5D8}" destId="{E75B53B1-2342-4BAD-9974-26CAE132C5AD}" srcOrd="7" destOrd="0" presId="urn:microsoft.com/office/officeart/2005/8/layout/matrix1"/>
    <dgm:cxn modelId="{F7A48ACA-DE17-4072-8CFF-CB9BC47288C1}" type="presParOf" srcId="{FCB3E316-D22D-445C-A37F-C489D309608B}" destId="{CD8DF565-359A-4624-B464-6A7A186DBE6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28D8D-FDC4-4744-9A8F-F75CD572B445}">
      <dsp:nvSpPr>
        <dsp:cNvPr id="0" name=""/>
        <dsp:cNvSpPr/>
      </dsp:nvSpPr>
      <dsp:spPr>
        <a:xfrm rot="16200000">
          <a:off x="182786" y="-182786"/>
          <a:ext cx="1354903" cy="172047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分類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5400000">
        <a:off x="0" y="0"/>
        <a:ext cx="1720476" cy="1016177"/>
      </dsp:txXfrm>
    </dsp:sp>
    <dsp:sp modelId="{FAE8057F-8619-4D55-A108-940747ADB420}">
      <dsp:nvSpPr>
        <dsp:cNvPr id="0" name=""/>
        <dsp:cNvSpPr/>
      </dsp:nvSpPr>
      <dsp:spPr>
        <a:xfrm>
          <a:off x="1720476" y="0"/>
          <a:ext cx="1720476" cy="1354903"/>
        </a:xfrm>
        <a:prstGeom prst="round1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目標偵測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20476" y="0"/>
        <a:ext cx="1720476" cy="1016177"/>
      </dsp:txXfrm>
    </dsp:sp>
    <dsp:sp modelId="{F20ACC94-F81D-4C1B-BF39-74403CFF64E7}">
      <dsp:nvSpPr>
        <dsp:cNvPr id="0" name=""/>
        <dsp:cNvSpPr/>
      </dsp:nvSpPr>
      <dsp:spPr>
        <a:xfrm rot="10800000">
          <a:off x="0" y="1354903"/>
          <a:ext cx="1720476" cy="1354903"/>
        </a:xfrm>
        <a:prstGeom prst="round1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分割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0" y="1693629"/>
        <a:ext cx="1720476" cy="1016177"/>
      </dsp:txXfrm>
    </dsp:sp>
    <dsp:sp modelId="{C2458AC6-02C7-48B1-946D-723C95D22F19}">
      <dsp:nvSpPr>
        <dsp:cNvPr id="0" name=""/>
        <dsp:cNvSpPr/>
      </dsp:nvSpPr>
      <dsp:spPr>
        <a:xfrm rot="5400000">
          <a:off x="1903262" y="1172117"/>
          <a:ext cx="1354903" cy="1720476"/>
        </a:xfrm>
        <a:prstGeom prst="round1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風格轉換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1720476" y="1693629"/>
        <a:ext cx="1720476" cy="1016177"/>
      </dsp:txXfrm>
    </dsp:sp>
    <dsp:sp modelId="{CD8DF565-359A-4624-B464-6A7A186DBE64}">
      <dsp:nvSpPr>
        <dsp:cNvPr id="0" name=""/>
        <dsp:cNvSpPr/>
      </dsp:nvSpPr>
      <dsp:spPr>
        <a:xfrm>
          <a:off x="887297" y="825292"/>
          <a:ext cx="1666356" cy="1059222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影像辨識</a:t>
          </a:r>
          <a:endParaRPr lang="zh-TW" altLang="en-US" sz="2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004" y="876999"/>
        <a:ext cx="1562942" cy="95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66020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9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7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6340"/>
            <a:ext cx="12190412" cy="6853248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914281" y="3229724"/>
            <a:ext cx="10361851" cy="1015178"/>
          </a:xfrm>
        </p:spPr>
        <p:txBody>
          <a:bodyPr/>
          <a:lstStyle>
            <a:lvl1pPr>
              <a:defRPr b="1" i="0">
                <a:latin typeface="Heiti TC Medium"/>
                <a:ea typeface="Heiti TC Medium"/>
                <a:cs typeface="Heiti TC Medium"/>
              </a:defRPr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子標題 2"/>
          <p:cNvSpPr>
            <a:spLocks noGrp="1"/>
          </p:cNvSpPr>
          <p:nvPr>
            <p:ph type="subTitle" idx="1"/>
          </p:nvPr>
        </p:nvSpPr>
        <p:spPr>
          <a:xfrm>
            <a:off x="1828562" y="4374046"/>
            <a:ext cx="8533289" cy="61185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iti TC Light"/>
                <a:ea typeface="Heiti TC Light"/>
                <a:cs typeface="Heiti TC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8721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15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24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1_標題及物件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5"/>
          <p:cNvSpPr txBox="1">
            <a:spLocks noGrp="1"/>
          </p:cNvSpPr>
          <p:nvPr>
            <p:ph type="dt" idx="10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5"/>
          <p:cNvSpPr txBox="1">
            <a:spLocks noGrp="1"/>
          </p:cNvSpPr>
          <p:nvPr>
            <p:ph type="ft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5"/>
          <p:cNvSpPr txBox="1">
            <a:spLocks noGrp="1"/>
          </p:cNvSpPr>
          <p:nvPr>
            <p:ph type="sldNum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609521" y="1333809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5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609521" y="2371216"/>
            <a:ext cx="10971372" cy="337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t" anchorCtr="0">
            <a:noAutofit/>
          </a:bodyPr>
          <a:lstStyle>
            <a:lvl1pPr marL="609585" marR="0" lvl="0" indent="-575719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609521" y="1333809"/>
            <a:ext cx="10971372" cy="781232"/>
          </a:xfrm>
        </p:spPr>
        <p:txBody>
          <a:bodyPr>
            <a:normAutofit/>
          </a:bodyPr>
          <a:lstStyle>
            <a:lvl1pPr algn="l">
              <a:defRPr sz="5300" b="1" i="0">
                <a:latin typeface="Heiti TC Medium"/>
                <a:ea typeface="Heiti TC Medium"/>
                <a:cs typeface="Heiti TC Medium"/>
              </a:defRPr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09521" y="2371216"/>
            <a:ext cx="10971372" cy="3375277"/>
          </a:xfrm>
        </p:spPr>
        <p:txBody>
          <a:bodyPr/>
          <a:lstStyle>
            <a:lvl1pPr>
              <a:defRPr b="0" i="0">
                <a:latin typeface="Heiti TC Light"/>
                <a:ea typeface="Heiti TC Light"/>
                <a:cs typeface="Heiti TC Light"/>
              </a:defRPr>
            </a:lvl1pPr>
            <a:lvl2pPr>
              <a:defRPr b="0" i="0">
                <a:latin typeface="Heiti TC Light"/>
                <a:ea typeface="Heiti TC Light"/>
                <a:cs typeface="Heiti TC Light"/>
              </a:defRPr>
            </a:lvl2pPr>
            <a:lvl3pPr>
              <a:defRPr b="0" i="0">
                <a:latin typeface="Heiti TC Light"/>
                <a:ea typeface="Heiti TC Light"/>
                <a:cs typeface="Heiti TC Light"/>
              </a:defRPr>
            </a:lvl3pPr>
            <a:lvl4pPr>
              <a:defRPr b="0" i="0">
                <a:latin typeface="Heiti TC Light"/>
                <a:ea typeface="Heiti TC Light"/>
                <a:cs typeface="Heiti TC Light"/>
              </a:defRPr>
            </a:lvl4pPr>
            <a:lvl5pPr>
              <a:defRPr b="0" i="0">
                <a:latin typeface="Heiti TC Light"/>
                <a:ea typeface="Heiti TC Light"/>
                <a:cs typeface="Heiti TC Light"/>
              </a:defRPr>
            </a:lvl5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82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8322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84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67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0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7920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786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kumimoji="1" lang="zh-TW" altLang="en-US" smtClean="0"/>
              <a:t>按一下圖示以新增圖片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21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8A6B222-BE33-7B42-9BA5-702F2D31B30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2" y="3172"/>
            <a:ext cx="12184776" cy="685641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08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1294261" y="596626"/>
            <a:ext cx="9353903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605961323"/>
              </p:ext>
            </p:extLst>
          </p:nvPr>
        </p:nvGraphicFramePr>
        <p:xfrm>
          <a:off x="4486231" y="2743246"/>
          <a:ext cx="3440952" cy="270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圓角矩形圖說文字 9"/>
          <p:cNvSpPr/>
          <p:nvPr/>
        </p:nvSpPr>
        <p:spPr>
          <a:xfrm>
            <a:off x="2946400" y="2033313"/>
            <a:ext cx="2443320" cy="619936"/>
          </a:xfrm>
          <a:prstGeom prst="wedgeRoundRectCallout">
            <a:avLst>
              <a:gd name="adj1" fmla="val 36372"/>
              <a:gd name="adj2" fmla="val 11372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08224" y="1377858"/>
            <a:ext cx="1162989" cy="155976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9300" b="1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 2"/>
              </a:rPr>
              <a:t></a:t>
            </a:r>
            <a:endParaRPr lang="zh-TW" altLang="en-US" sz="9300" b="1" dirty="0">
              <a:solidFill>
                <a:srgbClr val="FF0000"/>
              </a:solidFill>
              <a:latin typeface="Segoe UI Black" panose="020B0A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533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1" t="26898" r="19518" b="46691"/>
          <a:stretch/>
        </p:blipFill>
        <p:spPr bwMode="auto">
          <a:xfrm>
            <a:off x="1481215" y="3253519"/>
            <a:ext cx="7637808" cy="1852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395470" y="827737"/>
            <a:ext cx="10971372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於</a:t>
            </a:r>
            <a:r>
              <a:rPr lang="en-US" altLang="zh-TW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WORK</a:t>
            </a:r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資料夾中新建 </a:t>
            </a:r>
            <a:r>
              <a:rPr lang="zh-TW" altLang="en-US" sz="3600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lang="zh-TW" altLang="en-US" sz="36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與 </a:t>
            </a:r>
            <a:r>
              <a:rPr lang="zh-TW" altLang="en-US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</a:t>
            </a:r>
            <a:r>
              <a:rPr lang="zh-TW" altLang="en-US" sz="36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36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</a:t>
            </a:r>
            <a:endParaRPr sz="36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1859540" y="1833480"/>
            <a:ext cx="3130615" cy="817182"/>
          </a:xfrm>
          <a:prstGeom prst="roundRect">
            <a:avLst/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資料夾名稱以英文命名</a:t>
            </a:r>
            <a:endParaRPr sz="2000" b="1" dirty="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zh-TW" altLang="en-US" sz="2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至少</a:t>
            </a:r>
            <a:r>
              <a:rPr lang="en-US" altLang="zh-TW" sz="2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altLang="en-US" sz="2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 訓練集</a:t>
            </a:r>
            <a:endParaRPr sz="2000" b="1" dirty="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6737039" y="1831940"/>
            <a:ext cx="1680185" cy="817182"/>
          </a:xfrm>
          <a:prstGeom prst="round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</a:t>
            </a:r>
            <a:r>
              <a:rPr lang="en-US" altLang="zh-TW" sz="2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</a:t>
            </a:r>
            <a:endParaRPr sz="2000" b="1" dirty="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algn="ctr"/>
            <a:r>
              <a:rPr lang="zh-TW" altLang="en-US" sz="2000" b="1" dirty="0" smtClean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測試資料集</a:t>
            </a:r>
            <a:endParaRPr sz="2000" b="1" dirty="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7715426" y="3253519"/>
            <a:ext cx="1403597" cy="2286019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000">
              <a:solidFill>
                <a:schemeClr val="lt1"/>
              </a:solidFill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378951" y="3253519"/>
            <a:ext cx="5726954" cy="2286019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 sz="2000">
              <a:solidFill>
                <a:schemeClr val="lt1"/>
              </a:solidFill>
            </a:endParaRPr>
          </a:p>
        </p:txBody>
      </p:sp>
      <p:cxnSp>
        <p:nvCxnSpPr>
          <p:cNvPr id="144" name="Google Shape;144;p7"/>
          <p:cNvCxnSpPr>
            <a:stCxn id="141" idx="2"/>
            <a:endCxn id="142" idx="0"/>
          </p:cNvCxnSpPr>
          <p:nvPr/>
        </p:nvCxnSpPr>
        <p:spPr>
          <a:xfrm rot="16200000" flipH="1">
            <a:off x="7694980" y="2531273"/>
            <a:ext cx="604397" cy="840093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5" name="Google Shape;145;p7"/>
          <p:cNvCxnSpPr>
            <a:stCxn id="140" idx="2"/>
            <a:endCxn id="143" idx="0"/>
          </p:cNvCxnSpPr>
          <p:nvPr/>
        </p:nvCxnSpPr>
        <p:spPr>
          <a:xfrm rot="16200000" flipH="1">
            <a:off x="3532210" y="2543300"/>
            <a:ext cx="602857" cy="81758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0070C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" name="Google Shape;152;p8"/>
          <p:cNvSpPr txBox="1"/>
          <p:nvPr/>
        </p:nvSpPr>
        <p:spPr>
          <a:xfrm>
            <a:off x="3579829" y="4833636"/>
            <a:ext cx="1410326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Mantis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152;p8"/>
          <p:cNvSpPr txBox="1"/>
          <p:nvPr/>
        </p:nvSpPr>
        <p:spPr>
          <a:xfrm>
            <a:off x="1574967" y="4833636"/>
            <a:ext cx="1410326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Locust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" name="Google Shape;152;p8"/>
          <p:cNvSpPr txBox="1"/>
          <p:nvPr/>
        </p:nvSpPr>
        <p:spPr>
          <a:xfrm>
            <a:off x="5658294" y="4833636"/>
            <a:ext cx="1257136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Other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" name="Google Shape;152;p8"/>
          <p:cNvSpPr txBox="1"/>
          <p:nvPr/>
        </p:nvSpPr>
        <p:spPr>
          <a:xfrm>
            <a:off x="7788656" y="4833636"/>
            <a:ext cx="1257136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1422548" y="495886"/>
            <a:ext cx="9039194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將</a:t>
            </a:r>
            <a:r>
              <a:rPr lang="zh-TW" altLang="en-US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的圖像</a:t>
            </a:r>
            <a:r>
              <a:rPr lang="zh-TW" altLang="en-US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依主題</a:t>
            </a:r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存入指定資料夾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3386429" y="1366012"/>
            <a:ext cx="5931743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各資料夾內至少存 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張以上 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不重複 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的圖像檔案。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2" t="31208" r="3185"/>
          <a:stretch/>
        </p:blipFill>
        <p:spPr bwMode="auto">
          <a:xfrm>
            <a:off x="1020601" y="2048761"/>
            <a:ext cx="3506360" cy="2958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6" t="31537" r="3984"/>
          <a:stretch/>
        </p:blipFill>
        <p:spPr bwMode="auto">
          <a:xfrm>
            <a:off x="4735675" y="2018813"/>
            <a:ext cx="3448410" cy="2958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5" t="30161" r="4161" b="26427"/>
          <a:stretch/>
        </p:blipFill>
        <p:spPr bwMode="auto">
          <a:xfrm>
            <a:off x="8349163" y="2018811"/>
            <a:ext cx="3187285" cy="2958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Google Shape;152;p8"/>
          <p:cNvSpPr txBox="1"/>
          <p:nvPr/>
        </p:nvSpPr>
        <p:spPr>
          <a:xfrm>
            <a:off x="1020600" y="2048760"/>
            <a:ext cx="1171057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Mantis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" name="Google Shape;152;p8"/>
          <p:cNvSpPr txBox="1"/>
          <p:nvPr/>
        </p:nvSpPr>
        <p:spPr>
          <a:xfrm>
            <a:off x="4735675" y="2018811"/>
            <a:ext cx="1099068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Locust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52;p8"/>
          <p:cNvSpPr txBox="1"/>
          <p:nvPr/>
        </p:nvSpPr>
        <p:spPr>
          <a:xfrm>
            <a:off x="8349163" y="2015303"/>
            <a:ext cx="1099637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Other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1998831" y="398886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選取推論</a:t>
            </a:r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的圖像存入</a:t>
            </a:r>
            <a:r>
              <a:rPr lang="en-US" altLang="zh-TW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r>
              <a:rPr lang="zh-TW" altLang="en-US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36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資料夾</a:t>
            </a:r>
            <a:endParaRPr sz="36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144138" y="1384953"/>
            <a:ext cx="10002833" cy="1157701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lvl="0"/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從訓練用的資料夾隨機挑選各</a:t>
            </a:r>
            <a:r>
              <a:rPr lang="en-US" altLang="zh-TW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張照片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「剪下」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當測試推論圖檔，並將之另存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「貼上」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 </a:t>
            </a:r>
            <a:r>
              <a:rPr lang="en-US" altLang="zh-TW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資料夾中。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/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請注意：測試推論用的圖檔 </a:t>
            </a:r>
            <a:r>
              <a:rPr lang="zh-TW" altLang="en-US" sz="20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不可 </a:t>
            </a:r>
            <a:r>
              <a:rPr lang="zh-TW" altLang="en-US" sz="20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與訓練資料夾的圖像相同。</a:t>
            </a:r>
            <a:endParaRPr lang="en-US" altLang="zh-TW" sz="20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33549" r="3560" b="9516"/>
          <a:stretch/>
        </p:blipFill>
        <p:spPr bwMode="auto">
          <a:xfrm>
            <a:off x="3917749" y="2687797"/>
            <a:ext cx="4455609" cy="314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666531" y="2303751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建立 </a:t>
            </a:r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影像分類專案</a:t>
            </a:r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en-US" altLang="zh-TW" sz="3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https://teachablemachine.withgoogle.com/</a:t>
            </a:r>
            <a:endParaRPr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336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15247" r="1610" b="9134"/>
          <a:stretch/>
        </p:blipFill>
        <p:spPr bwMode="auto">
          <a:xfrm>
            <a:off x="973444" y="1228723"/>
            <a:ext cx="10160245" cy="461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1946630" y="259201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建立新專案</a:t>
            </a:r>
            <a:endParaRPr sz="36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Google Shape;132;p6"/>
          <p:cNvSpPr/>
          <p:nvPr/>
        </p:nvSpPr>
        <p:spPr>
          <a:xfrm flipV="1">
            <a:off x="9890805" y="1252405"/>
            <a:ext cx="1123579" cy="387047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133;p6"/>
          <p:cNvSpPr/>
          <p:nvPr/>
        </p:nvSpPr>
        <p:spPr>
          <a:xfrm flipV="1">
            <a:off x="10170424" y="1639452"/>
            <a:ext cx="564340" cy="540672"/>
          </a:xfrm>
          <a:prstGeom prst="downArrow">
            <a:avLst>
              <a:gd name="adj1" fmla="val 32979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56378" y="4337183"/>
            <a:ext cx="1682818" cy="927719"/>
            <a:chOff x="1161141" y="4335443"/>
            <a:chExt cx="1682818" cy="927719"/>
          </a:xfrm>
        </p:grpSpPr>
        <p:sp>
          <p:nvSpPr>
            <p:cNvPr id="9" name="Google Shape;132;p6"/>
            <p:cNvSpPr/>
            <p:nvPr/>
          </p:nvSpPr>
          <p:spPr>
            <a:xfrm>
              <a:off x="1161141" y="4876115"/>
              <a:ext cx="1682818" cy="387047"/>
            </a:xfrm>
            <a:prstGeom prst="roundRect">
              <a:avLst>
                <a:gd name="adj" fmla="val 25758"/>
              </a:avLst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60932" rIns="121897" bIns="60932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" name="Google Shape;133;p6"/>
            <p:cNvSpPr/>
            <p:nvPr/>
          </p:nvSpPr>
          <p:spPr>
            <a:xfrm>
              <a:off x="1720380" y="4335443"/>
              <a:ext cx="564340" cy="540672"/>
            </a:xfrm>
            <a:prstGeom prst="downArrow">
              <a:avLst>
                <a:gd name="adj1" fmla="val 32979"/>
                <a:gd name="adj2" fmla="val 50000"/>
              </a:avLst>
            </a:prstGeom>
            <a:solidFill>
              <a:srgbClr val="FFFF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60932" rIns="121897" bIns="60932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23185" r="15777" b="11813"/>
          <a:stretch/>
        </p:blipFill>
        <p:spPr bwMode="auto">
          <a:xfrm>
            <a:off x="1043335" y="1195633"/>
            <a:ext cx="9139106" cy="450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1985966" y="289921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</a:t>
            </a:r>
            <a:r>
              <a:rPr lang="en-US" altLang="zh-TW" sz="3600" dirty="0" smtClean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 Project</a:t>
            </a:r>
            <a:endParaRPr sz="3600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Google Shape;132;p6"/>
          <p:cNvSpPr/>
          <p:nvPr/>
        </p:nvSpPr>
        <p:spPr>
          <a:xfrm>
            <a:off x="1286221" y="4136605"/>
            <a:ext cx="2671437" cy="1135483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7" name="Google Shape;133;p6"/>
          <p:cNvSpPr/>
          <p:nvPr/>
        </p:nvSpPr>
        <p:spPr>
          <a:xfrm>
            <a:off x="2339769" y="3595933"/>
            <a:ext cx="564340" cy="540672"/>
          </a:xfrm>
          <a:prstGeom prst="downArrow">
            <a:avLst>
              <a:gd name="adj1" fmla="val 49857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8" t="34821" r="21266" b="23558"/>
          <a:stretch/>
        </p:blipFill>
        <p:spPr bwMode="auto">
          <a:xfrm>
            <a:off x="5404610" y="2880431"/>
            <a:ext cx="5368421" cy="1971675"/>
          </a:xfrm>
          <a:prstGeom prst="roundRect">
            <a:avLst>
              <a:gd name="adj" fmla="val 9421"/>
            </a:avLst>
          </a:prstGeom>
          <a:noFill/>
          <a:ln w="1270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Google Shape;132;p6"/>
          <p:cNvSpPr/>
          <p:nvPr/>
        </p:nvSpPr>
        <p:spPr>
          <a:xfrm>
            <a:off x="5482262" y="3298526"/>
            <a:ext cx="2267655" cy="1143689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3" name="Google Shape;133;p6"/>
          <p:cNvSpPr/>
          <p:nvPr/>
        </p:nvSpPr>
        <p:spPr>
          <a:xfrm>
            <a:off x="6360406" y="2757854"/>
            <a:ext cx="564340" cy="540672"/>
          </a:xfrm>
          <a:prstGeom prst="downArrow">
            <a:avLst>
              <a:gd name="adj1" fmla="val 49857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864839" y="660400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的訓練資料蒐集流程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28388" r="11274" b="9706"/>
          <a:stretch/>
        </p:blipFill>
        <p:spPr bwMode="auto">
          <a:xfrm>
            <a:off x="1582057" y="1676400"/>
            <a:ext cx="8579263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2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169886" y="807357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的訓練資料蒐集流程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7" t="38645" r="12445" b="16300"/>
          <a:stretch/>
        </p:blipFill>
        <p:spPr bwMode="auto">
          <a:xfrm>
            <a:off x="1560286" y="2207937"/>
            <a:ext cx="8807505" cy="282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7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098224" y="682846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的訓練資料蒐集流程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23" y="1892520"/>
            <a:ext cx="19621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00" t="34754" r="51467" b="11211"/>
          <a:stretch/>
        </p:blipFill>
        <p:spPr bwMode="auto">
          <a:xfrm>
            <a:off x="4532813" y="1892522"/>
            <a:ext cx="5429885" cy="3578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123624" y="2740245"/>
            <a:ext cx="1082675" cy="9413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7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990726" y="546100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的訓練資料蒐集流程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7" y="1797049"/>
            <a:ext cx="19621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990728" y="2644774"/>
            <a:ext cx="1082675" cy="94138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2" y="1797049"/>
            <a:ext cx="5410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318003" y="5019676"/>
            <a:ext cx="2374900" cy="6445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3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" name="Google Shape;152;p8"/>
          <p:cNvSpPr txBox="1"/>
          <p:nvPr/>
        </p:nvSpPr>
        <p:spPr>
          <a:xfrm>
            <a:off x="3805710" y="1356699"/>
            <a:ext cx="3892627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簡單且明確的模型訓練操作流程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30289" r="12921" b="12637"/>
          <a:stretch/>
        </p:blipFill>
        <p:spPr bwMode="auto">
          <a:xfrm>
            <a:off x="922847" y="1976230"/>
            <a:ext cx="9658352" cy="376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4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057397" y="605317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的訓練資料蒐集流程</a:t>
            </a:r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712686" y="1754757"/>
            <a:ext cx="2133601" cy="2047985"/>
            <a:chOff x="319312" y="1564539"/>
            <a:chExt cx="2117725" cy="204713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12" y="1564539"/>
              <a:ext cx="2117725" cy="2047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圓角矩形 3"/>
            <p:cNvSpPr/>
            <p:nvPr/>
          </p:nvSpPr>
          <p:spPr>
            <a:xfrm>
              <a:off x="1365474" y="2588108"/>
              <a:ext cx="857250" cy="94138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516" y="1625029"/>
            <a:ext cx="5830071" cy="43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306882" y="2780285"/>
            <a:ext cx="2579237" cy="75071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024743" y="520701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的神經網路訓練流程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35405" y="1445804"/>
            <a:ext cx="6571796" cy="2850425"/>
            <a:chOff x="235404" y="1445804"/>
            <a:chExt cx="7477125" cy="316454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04" y="1445804"/>
              <a:ext cx="7477125" cy="3164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圓角矩形 6"/>
            <p:cNvSpPr/>
            <p:nvPr/>
          </p:nvSpPr>
          <p:spPr>
            <a:xfrm>
              <a:off x="4032022" y="2148124"/>
              <a:ext cx="1443037" cy="135339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64" y="1445804"/>
            <a:ext cx="21907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7106671" y="1866387"/>
            <a:ext cx="2395538" cy="676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9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166030" y="520984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的神經網路推論流程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5" y="1475884"/>
            <a:ext cx="8486775" cy="449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7989773" y="1514444"/>
            <a:ext cx="2189956" cy="428974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810657" y="321129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的神經網路推論流程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t="17766" r="20449" b="1099"/>
          <a:stretch/>
        </p:blipFill>
        <p:spPr bwMode="auto">
          <a:xfrm>
            <a:off x="2153557" y="1102179"/>
            <a:ext cx="7327900" cy="487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28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051503" y="387350"/>
            <a:ext cx="8013700" cy="78105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Project </a:t>
            </a:r>
            <a:r>
              <a:rPr lang="zh-TW" altLang="en-US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的匯出訓練模型流程</a:t>
            </a:r>
            <a:r>
              <a:rPr lang="en-US" altLang="zh-TW" sz="3200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0" t="22711" r="44485" b="11172"/>
          <a:stretch/>
        </p:blipFill>
        <p:spPr bwMode="auto">
          <a:xfrm>
            <a:off x="2978603" y="1377950"/>
            <a:ext cx="5788025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xmlns="" id="{4F9675BC-136C-164A-8E8D-7174C6242F71}"/>
              </a:ext>
            </a:extLst>
          </p:cNvPr>
          <p:cNvSpPr txBox="1">
            <a:spLocks/>
          </p:cNvSpPr>
          <p:nvPr/>
        </p:nvSpPr>
        <p:spPr>
          <a:xfrm>
            <a:off x="2438401" y="1599292"/>
            <a:ext cx="7053942" cy="33210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20000"/>
              </a:lnSpc>
            </a:pPr>
            <a:r>
              <a:rPr lang="en-US" altLang="zh-TW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範例程式操作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20000"/>
              </a:lnSpc>
            </a:pP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影像辨識分類</a:t>
            </a:r>
            <a:endParaRPr lang="zh-TW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24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77" r="76098"/>
          <a:stretch/>
        </p:blipFill>
        <p:spPr bwMode="auto">
          <a:xfrm>
            <a:off x="795636" y="1384895"/>
            <a:ext cx="3544805" cy="5129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49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881527" y="6082867"/>
            <a:ext cx="371804" cy="4176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745960" y="5521537"/>
            <a:ext cx="642938" cy="5143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388898" y="1384895"/>
            <a:ext cx="2950530" cy="45411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88898" y="4482201"/>
            <a:ext cx="2779080" cy="51511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1314345" y="956342"/>
            <a:ext cx="642938" cy="5143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1388898" y="4072269"/>
            <a:ext cx="642938" cy="51435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4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53087" y="1213517"/>
            <a:ext cx="6938963" cy="1323439"/>
          </a:xfrm>
          <a:prstGeom prst="rect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雲端訊息 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範例程式資料夾 指令</a:t>
            </a:r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 \</a:t>
            </a:r>
            <a:endParaRPr lang="en-US" altLang="zh-TW" sz="20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 </a:t>
            </a:r>
            <a:r>
              <a:rPr lang="en-US" altLang="zh-TW" sz="20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VISION_IFTTT</a:t>
            </a:r>
            <a:endParaRPr lang="zh-TW" altLang="en-US" sz="20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19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48344" y="1079656"/>
            <a:ext cx="11553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操作指令如下：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TM2_WEBCAM.py --model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模型存放資料夾名稱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 --video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模型存放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資料夾：將匯出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Lite (Quantized)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壓縮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(ZIP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，記得解壓縮檔案時要指定資料夾名稱。</a:t>
            </a:r>
            <a:endPara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攝影機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編號：每個攝影機在電腦的編號可能都會不盡相同，使用者須自行測試確認。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即時影像辨識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15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13390" y="1272962"/>
            <a:ext cx="708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辨識的內容名稱，會與訓練時所設定標籤名稱有關。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即時影像辨識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89" y="1734629"/>
            <a:ext cx="4030487" cy="428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798" y="1734627"/>
            <a:ext cx="4030487" cy="4280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2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t="30978" r="44223" b="34511"/>
          <a:stretch/>
        </p:blipFill>
        <p:spPr bwMode="auto">
          <a:xfrm>
            <a:off x="348344" y="1582925"/>
            <a:ext cx="10394235" cy="352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344" y="1079656"/>
            <a:ext cx="11553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顯示即時影像畫面程式片段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868849" y="1892187"/>
            <a:ext cx="6417322" cy="11993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22106" y="3236687"/>
            <a:ext cx="9706815" cy="1871467"/>
          </a:xfrm>
          <a:prstGeom prst="roundRect">
            <a:avLst>
              <a:gd name="adj" fmla="val 864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向左箭號 2"/>
          <p:cNvSpPr/>
          <p:nvPr/>
        </p:nvSpPr>
        <p:spPr>
          <a:xfrm>
            <a:off x="7286171" y="2073051"/>
            <a:ext cx="1146629" cy="837627"/>
          </a:xfrm>
          <a:prstGeom prst="left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左箭號 15"/>
          <p:cNvSpPr/>
          <p:nvPr/>
        </p:nvSpPr>
        <p:spPr>
          <a:xfrm>
            <a:off x="10328922" y="3236687"/>
            <a:ext cx="1146629" cy="837627"/>
          </a:xfrm>
          <a:prstGeom prst="left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 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2;p8"/>
          <p:cNvSpPr txBox="1"/>
          <p:nvPr/>
        </p:nvSpPr>
        <p:spPr>
          <a:xfrm>
            <a:off x="4230523" y="1255101"/>
            <a:ext cx="3907140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具備多樣化的訓練素材匯入方式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118;p4"/>
          <p:cNvSpPr txBox="1">
            <a:spLocks noGrp="1"/>
          </p:cNvSpPr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31319" r="71340" b="15934"/>
          <a:stretch/>
        </p:blipFill>
        <p:spPr bwMode="auto">
          <a:xfrm>
            <a:off x="3807628" y="2014538"/>
            <a:ext cx="2719377" cy="40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t="31845" r="71267" b="15408"/>
          <a:stretch/>
        </p:blipFill>
        <p:spPr bwMode="auto">
          <a:xfrm>
            <a:off x="6712742" y="2014538"/>
            <a:ext cx="2719377" cy="40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6" t="37408" r="77745" b="48993"/>
          <a:stretch/>
        </p:blipFill>
        <p:spPr bwMode="auto">
          <a:xfrm>
            <a:off x="1243022" y="2014538"/>
            <a:ext cx="237887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1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344" y="1403854"/>
            <a:ext cx="10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影像資料置入神經網路模型進行分類辨識。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8344" y="3379597"/>
            <a:ext cx="8853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classify_image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)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：用以處理影像辨識分類的函式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：即時影像資料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nterpreter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：影像分類神經網路模型直譯器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results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結果的資料串列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results[0]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有類別編號與信心分數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label_id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：分類結果的編號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：分類結果的信心分數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，浮點數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34806" r="62156" b="53575"/>
          <a:stretch/>
        </p:blipFill>
        <p:spPr bwMode="auto">
          <a:xfrm>
            <a:off x="348344" y="1973943"/>
            <a:ext cx="7619999" cy="1405654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3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程式執行效果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34806" r="62156" b="53575"/>
          <a:stretch/>
        </p:blipFill>
        <p:spPr bwMode="auto">
          <a:xfrm>
            <a:off x="678678" y="1973943"/>
            <a:ext cx="7619999" cy="1405654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53" r="70885" b="13095"/>
          <a:stretch/>
        </p:blipFill>
        <p:spPr bwMode="auto">
          <a:xfrm>
            <a:off x="1779890" y="3657600"/>
            <a:ext cx="5417574" cy="193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33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7823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將辨識結果以文字型態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繪製在即時影像畫面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69255" y="3643716"/>
            <a:ext cx="88537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cv2.putText( )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訊息繪製在即時影像畫面。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crop_img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：經過適當切割大小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正方形大小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的即時影像畫面資料。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labels[</a:t>
            </a:r>
            <a:r>
              <a:rPr lang="en-US" altLang="zh-TW" sz="20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label_id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：分類類別名稱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round(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位數</a:t>
            </a: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：將變數四捨五入制小數第幾位。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cv2.imshow( )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顯示即時影像畫面在螢幕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上。</a:t>
            </a:r>
            <a:endParaRPr lang="en-US" altLang="zh-TW" sz="20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47025" r="46126" b="34511"/>
          <a:stretch/>
        </p:blipFill>
        <p:spPr bwMode="auto">
          <a:xfrm>
            <a:off x="580570" y="1734626"/>
            <a:ext cx="10029371" cy="1885983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33092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48342" y="896990"/>
            <a:ext cx="10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程式執行效果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9" t="17402" r="11204" b="13095"/>
          <a:stretch/>
        </p:blipFill>
        <p:spPr bwMode="auto">
          <a:xfrm>
            <a:off x="3837870" y="2898586"/>
            <a:ext cx="3514769" cy="3697324"/>
          </a:xfrm>
          <a:prstGeom prst="roundRect">
            <a:avLst>
              <a:gd name="adj" fmla="val 3865"/>
            </a:avLst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47025" r="46126" b="34511"/>
          <a:stretch/>
        </p:blipFill>
        <p:spPr bwMode="auto">
          <a:xfrm>
            <a:off x="348342" y="1358655"/>
            <a:ext cx="7126515" cy="1340112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47025" r="46126" b="40562"/>
          <a:stretch/>
        </p:blipFill>
        <p:spPr bwMode="auto">
          <a:xfrm>
            <a:off x="558348" y="1703699"/>
            <a:ext cx="8952530" cy="1131721"/>
          </a:xfrm>
          <a:prstGeom prst="round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標題版面配置區 22">
            <a:extLst>
              <a:ext uri="{FF2B5EF4-FFF2-40B4-BE49-F238E27FC236}">
                <a16:creationId xmlns:a16="http://schemas.microsoft.com/office/drawing/2014/main" xmlns="" id="{1B2EBF13-F3FD-2944-B8D4-8F5FD95A655C}"/>
              </a:ext>
            </a:extLst>
          </p:cNvPr>
          <p:cNvSpPr txBox="1">
            <a:spLocks/>
          </p:cNvSpPr>
          <p:nvPr/>
        </p:nvSpPr>
        <p:spPr>
          <a:xfrm>
            <a:off x="1111149" y="101598"/>
            <a:ext cx="9890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範例程式說明</a:t>
            </a:r>
            <a:endParaRPr kumimoji="1"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8348" y="1129913"/>
            <a:ext cx="1049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片段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程式執行效果  顏色順序：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1" t="8836" r="26499" b="80963"/>
          <a:stretch/>
        </p:blipFill>
        <p:spPr bwMode="auto">
          <a:xfrm>
            <a:off x="1033897" y="4558118"/>
            <a:ext cx="3635970" cy="1382993"/>
          </a:xfrm>
          <a:prstGeom prst="roundRect">
            <a:avLst>
              <a:gd name="adj" fmla="val 9724"/>
            </a:avLst>
          </a:prstGeom>
          <a:noFill/>
          <a:ln w="762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 t="48001" r="80291" b="49918"/>
          <a:stretch/>
        </p:blipFill>
        <p:spPr bwMode="auto">
          <a:xfrm>
            <a:off x="6668117" y="3222942"/>
            <a:ext cx="2973842" cy="312954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t="58394" r="83163" b="39525"/>
          <a:stretch/>
        </p:blipFill>
        <p:spPr bwMode="auto">
          <a:xfrm>
            <a:off x="943882" y="3222942"/>
            <a:ext cx="2233839" cy="312954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5658179" y="2458181"/>
            <a:ext cx="1526391" cy="262013"/>
          </a:xfrm>
          <a:prstGeom prst="roundRect">
            <a:avLst>
              <a:gd name="adj" fmla="val 8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672693" y="1980663"/>
            <a:ext cx="1990848" cy="259868"/>
          </a:xfrm>
          <a:prstGeom prst="roundRect">
            <a:avLst>
              <a:gd name="adj" fmla="val 864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0361" y="3659588"/>
            <a:ext cx="426425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字體核心為</a:t>
            </a:r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黑色  字體略細為 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90552" y="3652731"/>
            <a:ext cx="43591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字體外框為黃色  字體略粗為 </a:t>
            </a:r>
            <a:r>
              <a:rPr lang="en-US" altLang="zh-TW" sz="2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/>
          <p:cNvCxnSpPr>
            <a:stCxn id="14" idx="3"/>
            <a:endCxn id="7" idx="0"/>
          </p:cNvCxnSpPr>
          <p:nvPr/>
        </p:nvCxnSpPr>
        <p:spPr>
          <a:xfrm>
            <a:off x="7663541" y="2110597"/>
            <a:ext cx="491497" cy="1112345"/>
          </a:xfrm>
          <a:prstGeom prst="straightConnector1">
            <a:avLst/>
          </a:prstGeom>
          <a:ln w="57150">
            <a:solidFill>
              <a:srgbClr val="FFFF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943882" y="5147025"/>
            <a:ext cx="3178881" cy="764723"/>
          </a:xfrm>
          <a:prstGeom prst="roundRect">
            <a:avLst>
              <a:gd name="adj" fmla="val 864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單箭頭接點 23"/>
          <p:cNvCxnSpPr>
            <a:stCxn id="15" idx="2"/>
          </p:cNvCxnSpPr>
          <p:nvPr/>
        </p:nvCxnSpPr>
        <p:spPr>
          <a:xfrm flipH="1">
            <a:off x="1567543" y="4121253"/>
            <a:ext cx="1334944" cy="115316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6" idx="2"/>
            <a:endCxn id="21" idx="0"/>
          </p:cNvCxnSpPr>
          <p:nvPr/>
        </p:nvCxnSpPr>
        <p:spPr>
          <a:xfrm flipH="1">
            <a:off x="2533323" y="4114396"/>
            <a:ext cx="5136779" cy="1032629"/>
          </a:xfrm>
          <a:prstGeom prst="straightConnector1">
            <a:avLst/>
          </a:prstGeom>
          <a:ln w="57150">
            <a:solidFill>
              <a:srgbClr val="FFFF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3" idx="1"/>
            <a:endCxn id="10" idx="3"/>
          </p:cNvCxnSpPr>
          <p:nvPr/>
        </p:nvCxnSpPr>
        <p:spPr>
          <a:xfrm flipH="1">
            <a:off x="3177721" y="2589188"/>
            <a:ext cx="2480458" cy="79023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2;p8"/>
          <p:cNvSpPr txBox="1"/>
          <p:nvPr/>
        </p:nvSpPr>
        <p:spPr>
          <a:xfrm>
            <a:off x="3898830" y="1346232"/>
            <a:ext cx="4258199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具備彈性的神經網路模型訓練策略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118;p4"/>
          <p:cNvSpPr txBox="1">
            <a:spLocks noGrp="1"/>
          </p:cNvSpPr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8" t="34821" r="21266" b="23558"/>
          <a:stretch/>
        </p:blipFill>
        <p:spPr bwMode="auto">
          <a:xfrm>
            <a:off x="4623857" y="2102988"/>
            <a:ext cx="5368421" cy="1971675"/>
          </a:xfrm>
          <a:prstGeom prst="roundRect">
            <a:avLst>
              <a:gd name="adj" fmla="val 942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4" t="32464" r="36567" b="18498"/>
          <a:stretch/>
        </p:blipFill>
        <p:spPr bwMode="auto">
          <a:xfrm>
            <a:off x="2205421" y="2102987"/>
            <a:ext cx="2128838" cy="4606031"/>
          </a:xfrm>
          <a:prstGeom prst="roundRect">
            <a:avLst>
              <a:gd name="adj" fmla="val 861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2;p8"/>
          <p:cNvSpPr txBox="1"/>
          <p:nvPr/>
        </p:nvSpPr>
        <p:spPr>
          <a:xfrm>
            <a:off x="3521460" y="1232842"/>
            <a:ext cx="5143570" cy="544897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豐富且完整的</a:t>
            </a:r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神經</a:t>
            </a:r>
            <a:r>
              <a:rPr lang="zh-TW" altLang="en-US" sz="24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網路匯出模型格式</a:t>
            </a:r>
            <a:endParaRPr sz="24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Google Shape;118;p4"/>
          <p:cNvSpPr txBox="1">
            <a:spLocks noGrp="1"/>
          </p:cNvSpPr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5" t="21708" r="43009" b="55495"/>
          <a:stretch/>
        </p:blipFill>
        <p:spPr bwMode="auto">
          <a:xfrm>
            <a:off x="806834" y="2052806"/>
            <a:ext cx="4774815" cy="1938509"/>
          </a:xfrm>
          <a:prstGeom prst="roundRect">
            <a:avLst>
              <a:gd name="adj" fmla="val 929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3" t="22784" r="42841" b="55243"/>
          <a:stretch/>
        </p:blipFill>
        <p:spPr bwMode="auto">
          <a:xfrm>
            <a:off x="806834" y="4191339"/>
            <a:ext cx="4774815" cy="1805674"/>
          </a:xfrm>
          <a:prstGeom prst="roundRect">
            <a:avLst>
              <a:gd name="adj" fmla="val 1033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7" t="22235" r="38872" b="53732"/>
          <a:stretch/>
        </p:blipFill>
        <p:spPr bwMode="auto">
          <a:xfrm>
            <a:off x="5893255" y="2052805"/>
            <a:ext cx="5251664" cy="1938510"/>
          </a:xfrm>
          <a:prstGeom prst="roundRect">
            <a:avLst>
              <a:gd name="adj" fmla="val 107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2;p8"/>
          <p:cNvSpPr txBox="1"/>
          <p:nvPr/>
        </p:nvSpPr>
        <p:spPr>
          <a:xfrm>
            <a:off x="4138309" y="1336792"/>
            <a:ext cx="3960663" cy="476664"/>
          </a:xfrm>
          <a:prstGeom prst="roundRect">
            <a:avLst/>
          </a:prstGeom>
          <a:solidFill>
            <a:srgbClr val="FFFF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t" anchorCtr="0">
            <a:spAutoFit/>
          </a:bodyPr>
          <a:lstStyle/>
          <a:p>
            <a:r>
              <a:rPr lang="zh-TW" altLang="en-US" sz="2000" b="1" dirty="0">
                <a:solidFill>
                  <a:schemeClr val="tx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具備彈性的推論測試方式與介面</a:t>
            </a:r>
            <a:endParaRPr sz="2000" b="1" dirty="0">
              <a:solidFill>
                <a:schemeClr val="tx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118;p4"/>
          <p:cNvSpPr txBox="1">
            <a:spLocks noGrp="1"/>
          </p:cNvSpPr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en-US" altLang="zh-TW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Google Teachable Machine </a:t>
            </a:r>
            <a:r>
              <a:rPr lang="zh-TW" altLang="en-US" sz="36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特點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7" t="25637" r="17863" b="12225"/>
          <a:stretch/>
        </p:blipFill>
        <p:spPr bwMode="auto">
          <a:xfrm>
            <a:off x="3853474" y="2120636"/>
            <a:ext cx="2022020" cy="4308737"/>
          </a:xfrm>
          <a:prstGeom prst="roundRect">
            <a:avLst>
              <a:gd name="adj" fmla="val 818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9" t="16805" r="17459" b="3662"/>
          <a:stretch/>
        </p:blipFill>
        <p:spPr bwMode="auto">
          <a:xfrm>
            <a:off x="6672262" y="2120636"/>
            <a:ext cx="1663218" cy="4308737"/>
          </a:xfrm>
          <a:prstGeom prst="roundRect">
            <a:avLst>
              <a:gd name="adj" fmla="val 8936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8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608474" y="2216665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實作開始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1125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608474" y="2216665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前置準備</a:t>
            </a:r>
            <a:b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建立個人操作資料夾</a:t>
            </a:r>
            <a:endParaRPr sz="3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/>
        </p:blipFill>
        <p:spPr bwMode="auto">
          <a:xfrm>
            <a:off x="1736723" y="1405484"/>
            <a:ext cx="8827835" cy="4280915"/>
          </a:xfrm>
          <a:prstGeom prst="roundRect">
            <a:avLst>
              <a:gd name="adj" fmla="val 48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2455492" y="419417"/>
            <a:ext cx="7390295" cy="98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r>
              <a:rPr lang="zh-TW" altLang="en-US" sz="3600" dirty="0">
                <a:latin typeface="Microsoft JhengHei"/>
                <a:ea typeface="Microsoft JhengHei"/>
                <a:cs typeface="Microsoft JhengHei"/>
                <a:sym typeface="Microsoft JhengHei"/>
              </a:rPr>
              <a:t>新建工作資料夾 </a:t>
            </a:r>
            <a:r>
              <a:rPr lang="en-US" altLang="zh-TW" sz="36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WORK</a:t>
            </a:r>
            <a:r>
              <a:rPr lang="zh-TW" altLang="en-US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或可自行命名</a:t>
            </a:r>
            <a:r>
              <a:rPr lang="en-US" altLang="zh-TW" sz="24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24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4902400" y="4946170"/>
            <a:ext cx="5126970" cy="387047"/>
          </a:xfrm>
          <a:prstGeom prst="roundRect">
            <a:avLst>
              <a:gd name="adj" fmla="val 25758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264418" y="4405498"/>
            <a:ext cx="564340" cy="540672"/>
          </a:xfrm>
          <a:prstGeom prst="downArrow">
            <a:avLst>
              <a:gd name="adj1" fmla="val 32979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60932" rIns="121897" bIns="60932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影片專用]CAVEDU2021_ppt_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[影片專用]CAVEDU2021_ppt_c</Template>
  <TotalTime>4501</TotalTime>
  <Words>633</Words>
  <Application>Microsoft Office PowerPoint</Application>
  <PresentationFormat>自訂</PresentationFormat>
  <Paragraphs>98</Paragraphs>
  <Slides>34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Arial</vt:lpstr>
      <vt:lpstr>新細明體</vt:lpstr>
      <vt:lpstr>Segoe UI Black</vt:lpstr>
      <vt:lpstr>Heiti TC Medium</vt:lpstr>
      <vt:lpstr>Wingdings 2</vt:lpstr>
      <vt:lpstr>微軟正黑體</vt:lpstr>
      <vt:lpstr>Heiti TC Light</vt:lpstr>
      <vt:lpstr>Calibri</vt:lpstr>
      <vt:lpstr>[影片專用]CAVEDU2021_ppt_c</vt:lpstr>
      <vt:lpstr>Google Teachable Machine 介紹</vt:lpstr>
      <vt:lpstr>Google Teachable Machine 特點</vt:lpstr>
      <vt:lpstr>Google Teachable Machine 特點</vt:lpstr>
      <vt:lpstr>Google Teachable Machine 特點</vt:lpstr>
      <vt:lpstr>Google Teachable Machine 特點</vt:lpstr>
      <vt:lpstr>Google Teachable Machine 特點</vt:lpstr>
      <vt:lpstr>實作開始</vt:lpstr>
      <vt:lpstr>前置準備 建立個人操作資料夾</vt:lpstr>
      <vt:lpstr>新建工作資料夾 WORK (或可自行命名)</vt:lpstr>
      <vt:lpstr>於WORK資料夾中新建 訓練 與 測試 資料集</vt:lpstr>
      <vt:lpstr>將訓練的圖像依主題存入指定資料夾</vt:lpstr>
      <vt:lpstr>選取推論的圖像存入Test 資料夾</vt:lpstr>
      <vt:lpstr>建立 Teachable Machine 影像分類專案  https://teachablemachine.withgoogle.com/</vt:lpstr>
      <vt:lpstr>建立新專案</vt:lpstr>
      <vt:lpstr>選擇Image Project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國立高雄科技大學 課程講義(02/17)</dc:title>
  <dc:creator>Ericlocal</dc:creator>
  <cp:lastModifiedBy>Jiunnlin Tzeng</cp:lastModifiedBy>
  <cp:revision>129</cp:revision>
  <dcterms:modified xsi:type="dcterms:W3CDTF">2021-08-22T12:40:58Z</dcterms:modified>
</cp:coreProperties>
</file>